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rimo" charset="1" panose="020B0604020202020204"/>
      <p:regular r:id="rId15"/>
    </p:embeddedFont>
    <p:embeddedFont>
      <p:font typeface="League Spartan" charset="1" panose="00000800000000000000"/>
      <p:regular r:id="rId16"/>
    </p:embeddedFont>
    <p:embeddedFont>
      <p:font typeface="Arimo Bold" charset="1" panose="020B0704020202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87825" y="226733"/>
            <a:ext cx="10155373" cy="5445876"/>
          </a:xfrm>
          <a:prstGeom prst="rect">
            <a:avLst/>
          </a:prstGeom>
        </p:spPr>
        <p:txBody>
          <a:bodyPr anchor="t" rtlCol="false" tIns="0" lIns="0" bIns="0" rIns="0">
            <a:spAutoFit/>
          </a:bodyPr>
          <a:lstStyle/>
          <a:p>
            <a:pPr algn="l">
              <a:lnSpc>
                <a:spcPts val="10747"/>
              </a:lnSpc>
            </a:pPr>
            <a:r>
              <a:rPr lang="en-US" sz="8597" spc="859">
                <a:solidFill>
                  <a:srgbClr val="FFFFFF"/>
                </a:solidFill>
                <a:latin typeface="Arimo"/>
                <a:ea typeface="Arimo"/>
                <a:cs typeface="Arimo"/>
                <a:sym typeface="Arimo"/>
              </a:rPr>
              <a:t>Enhancing Grocery Sales Strategy with Data</a:t>
            </a:r>
          </a:p>
        </p:txBody>
      </p:sp>
      <p:sp>
        <p:nvSpPr>
          <p:cNvPr name="Freeform 5" id="5"/>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644566" y="759759"/>
            <a:ext cx="6873575" cy="8767482"/>
          </a:xfrm>
          <a:custGeom>
            <a:avLst/>
            <a:gdLst/>
            <a:ahLst/>
            <a:cxnLst/>
            <a:rect r="r" b="b" t="t" l="l"/>
            <a:pathLst>
              <a:path h="8767482" w="6873575">
                <a:moveTo>
                  <a:pt x="0" y="0"/>
                </a:moveTo>
                <a:lnTo>
                  <a:pt x="6873575" y="0"/>
                </a:lnTo>
                <a:lnTo>
                  <a:pt x="6873575" y="8767482"/>
                </a:lnTo>
                <a:lnTo>
                  <a:pt x="0" y="8767482"/>
                </a:lnTo>
                <a:lnTo>
                  <a:pt x="0" y="0"/>
                </a:lnTo>
                <a:close/>
              </a:path>
            </a:pathLst>
          </a:custGeom>
          <a:blipFill>
            <a:blip r:embed="rId5"/>
            <a:stretch>
              <a:fillRect l="0" t="0" r="0" b="0"/>
            </a:stretch>
          </a:blipFill>
        </p:spPr>
      </p:sp>
      <p:sp>
        <p:nvSpPr>
          <p:cNvPr name="TextBox 7" id="7"/>
          <p:cNvSpPr txBox="true"/>
          <p:nvPr/>
        </p:nvSpPr>
        <p:spPr>
          <a:xfrm rot="0">
            <a:off x="587825" y="5847660"/>
            <a:ext cx="8900772" cy="898071"/>
          </a:xfrm>
          <a:prstGeom prst="rect">
            <a:avLst/>
          </a:prstGeom>
        </p:spPr>
        <p:txBody>
          <a:bodyPr anchor="t" rtlCol="false" tIns="0" lIns="0" bIns="0" rIns="0">
            <a:spAutoFit/>
          </a:bodyPr>
          <a:lstStyle/>
          <a:p>
            <a:pPr algn="just">
              <a:lnSpc>
                <a:spcPts val="3525"/>
              </a:lnSpc>
              <a:spcBef>
                <a:spcPct val="0"/>
              </a:spcBef>
            </a:pPr>
            <a:r>
              <a:rPr lang="en-US" sz="2517">
                <a:solidFill>
                  <a:srgbClr val="FFFFFF"/>
                </a:solidFill>
                <a:latin typeface="Arimo"/>
                <a:ea typeface="Arimo"/>
                <a:cs typeface="Arimo"/>
                <a:sym typeface="Arimo"/>
              </a:rPr>
              <a:t>Optimizing Blinkit's sales through comprehensive data analysis and actionable insights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false" rot="0">
            <a:off x="8788436" y="-316726"/>
            <a:ext cx="7886994" cy="10920453"/>
          </a:xfrm>
          <a:custGeom>
            <a:avLst/>
            <a:gdLst/>
            <a:ahLst/>
            <a:cxnLst/>
            <a:rect r="r" b="b" t="t" l="l"/>
            <a:pathLst>
              <a:path h="10920453" w="7886994">
                <a:moveTo>
                  <a:pt x="7886994" y="0"/>
                </a:moveTo>
                <a:lnTo>
                  <a:pt x="0" y="0"/>
                </a:lnTo>
                <a:lnTo>
                  <a:pt x="0" y="10920452"/>
                </a:lnTo>
                <a:lnTo>
                  <a:pt x="7886994" y="10920452"/>
                </a:lnTo>
                <a:lnTo>
                  <a:pt x="7886994" y="0"/>
                </a:lnTo>
                <a:close/>
              </a:path>
            </a:pathLst>
          </a:custGeom>
          <a:blipFill>
            <a:blip r:embed="rId2"/>
            <a:stretch>
              <a:fillRect l="0" t="0" r="0" b="0"/>
            </a:stretch>
          </a:blipFill>
        </p:spPr>
      </p:sp>
      <p:grpSp>
        <p:nvGrpSpPr>
          <p:cNvPr name="Group 3" id="3"/>
          <p:cNvGrpSpPr/>
          <p:nvPr/>
        </p:nvGrpSpPr>
        <p:grpSpPr>
          <a:xfrm rot="0">
            <a:off x="914400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FFFF"/>
            </a:solidFill>
          </p:spPr>
        </p:sp>
        <p:sp>
          <p:nvSpPr>
            <p:cNvPr name="TextBox 5" id="5"/>
            <p:cNvSpPr txBox="true"/>
            <p:nvPr/>
          </p:nvSpPr>
          <p:spPr>
            <a:xfrm>
              <a:off x="0" y="-47625"/>
              <a:ext cx="2408296" cy="275695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9596183" y="1027165"/>
            <a:ext cx="9603128" cy="6923985"/>
          </a:xfrm>
          <a:prstGeom prst="rect">
            <a:avLst/>
          </a:prstGeom>
        </p:spPr>
        <p:txBody>
          <a:bodyPr anchor="t" rtlCol="false" tIns="0" lIns="0" bIns="0" rIns="0">
            <a:spAutoFit/>
          </a:bodyPr>
          <a:lstStyle/>
          <a:p>
            <a:pPr algn="l" marL="1042415" indent="-521207" lvl="1">
              <a:lnSpc>
                <a:spcPts val="9221"/>
              </a:lnSpc>
              <a:buFont typeface="Arial"/>
              <a:buChar char="•"/>
            </a:pPr>
            <a:r>
              <a:rPr lang="en-US" sz="4828" spc="482">
                <a:solidFill>
                  <a:srgbClr val="194A8D"/>
                </a:solidFill>
                <a:latin typeface="Arimo"/>
                <a:ea typeface="Arimo"/>
                <a:cs typeface="Arimo"/>
                <a:sym typeface="Arimo"/>
              </a:rPr>
              <a:t>Problem statement</a:t>
            </a:r>
          </a:p>
          <a:p>
            <a:pPr algn="l" marL="1042415" indent="-521207" lvl="1">
              <a:lnSpc>
                <a:spcPts val="9221"/>
              </a:lnSpc>
              <a:buFont typeface="Arial"/>
              <a:buChar char="•"/>
            </a:pPr>
            <a:r>
              <a:rPr lang="en-US" sz="4828" spc="482">
                <a:solidFill>
                  <a:srgbClr val="194A8D"/>
                </a:solidFill>
                <a:latin typeface="Arimo"/>
                <a:ea typeface="Arimo"/>
                <a:cs typeface="Arimo"/>
                <a:sym typeface="Arimo"/>
              </a:rPr>
              <a:t>Objectives</a:t>
            </a:r>
          </a:p>
          <a:p>
            <a:pPr algn="l" marL="1042415" indent="-521207" lvl="1">
              <a:lnSpc>
                <a:spcPts val="9221"/>
              </a:lnSpc>
              <a:buFont typeface="Arial"/>
              <a:buChar char="•"/>
            </a:pPr>
            <a:r>
              <a:rPr lang="en-US" sz="4828" spc="482">
                <a:solidFill>
                  <a:srgbClr val="194A8D"/>
                </a:solidFill>
                <a:latin typeface="Arimo"/>
                <a:ea typeface="Arimo"/>
                <a:cs typeface="Arimo"/>
                <a:sym typeface="Arimo"/>
              </a:rPr>
              <a:t>Insights</a:t>
            </a:r>
          </a:p>
          <a:p>
            <a:pPr algn="l" marL="1042415" indent="-521207" lvl="1">
              <a:lnSpc>
                <a:spcPts val="9221"/>
              </a:lnSpc>
              <a:buFont typeface="Arial"/>
              <a:buChar char="•"/>
            </a:pPr>
            <a:r>
              <a:rPr lang="en-US" sz="4828" spc="482">
                <a:solidFill>
                  <a:srgbClr val="194A8D"/>
                </a:solidFill>
                <a:latin typeface="Arimo"/>
                <a:ea typeface="Arimo"/>
                <a:cs typeface="Arimo"/>
                <a:sym typeface="Arimo"/>
              </a:rPr>
              <a:t>Glimpse of Data</a:t>
            </a:r>
          </a:p>
          <a:p>
            <a:pPr algn="l" marL="1042415" indent="-521207" lvl="1">
              <a:lnSpc>
                <a:spcPts val="9221"/>
              </a:lnSpc>
              <a:buFont typeface="Arial"/>
              <a:buChar char="•"/>
            </a:pPr>
            <a:r>
              <a:rPr lang="en-US" sz="4828" spc="482">
                <a:solidFill>
                  <a:srgbClr val="194A8D"/>
                </a:solidFill>
                <a:latin typeface="Arimo"/>
                <a:ea typeface="Arimo"/>
                <a:cs typeface="Arimo"/>
                <a:sym typeface="Arimo"/>
              </a:rPr>
              <a:t>Exp</a:t>
            </a:r>
            <a:r>
              <a:rPr lang="en-US" sz="4828" spc="482">
                <a:solidFill>
                  <a:srgbClr val="194A8D"/>
                </a:solidFill>
                <a:latin typeface="Arimo"/>
                <a:ea typeface="Arimo"/>
                <a:cs typeface="Arimo"/>
                <a:sym typeface="Arimo"/>
              </a:rPr>
              <a:t>ected Output</a:t>
            </a:r>
          </a:p>
          <a:p>
            <a:pPr algn="l" marL="1042415" indent="-521207" lvl="1">
              <a:lnSpc>
                <a:spcPts val="9221"/>
              </a:lnSpc>
              <a:buFont typeface="Arial"/>
              <a:buChar char="•"/>
            </a:pPr>
            <a:r>
              <a:rPr lang="en-US" sz="4828" spc="482">
                <a:solidFill>
                  <a:srgbClr val="194A8D"/>
                </a:solidFill>
                <a:latin typeface="Arimo"/>
                <a:ea typeface="Arimo"/>
                <a:cs typeface="Arimo"/>
                <a:sym typeface="Arimo"/>
              </a:rPr>
              <a:t>Output</a:t>
            </a:r>
          </a:p>
        </p:txBody>
      </p:sp>
      <p:sp>
        <p:nvSpPr>
          <p:cNvPr name="Freeform 7" id="7"/>
          <p:cNvSpPr/>
          <p:nvPr/>
        </p:nvSpPr>
        <p:spPr>
          <a:xfrm flipH="false" flipV="false" rot="0">
            <a:off x="8944127" y="8134952"/>
            <a:ext cx="6667707" cy="3145099"/>
          </a:xfrm>
          <a:custGeom>
            <a:avLst/>
            <a:gdLst/>
            <a:ahLst/>
            <a:cxnLst/>
            <a:rect r="r" b="b" t="t" l="l"/>
            <a:pathLst>
              <a:path h="3145099" w="6667707">
                <a:moveTo>
                  <a:pt x="0" y="0"/>
                </a:moveTo>
                <a:lnTo>
                  <a:pt x="6667707" y="0"/>
                </a:lnTo>
                <a:lnTo>
                  <a:pt x="6667707"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182621" y="8134952"/>
            <a:ext cx="6667707" cy="3145099"/>
          </a:xfrm>
          <a:custGeom>
            <a:avLst/>
            <a:gdLst/>
            <a:ahLst/>
            <a:cxnLst/>
            <a:rect r="r" b="b" t="t" l="l"/>
            <a:pathLst>
              <a:path h="3145099" w="6667707">
                <a:moveTo>
                  <a:pt x="0" y="0"/>
                </a:moveTo>
                <a:lnTo>
                  <a:pt x="6667708" y="0"/>
                </a:lnTo>
                <a:lnTo>
                  <a:pt x="6667708"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28700" y="3908930"/>
            <a:ext cx="7086415" cy="2231158"/>
          </a:xfrm>
          <a:prstGeom prst="rect">
            <a:avLst/>
          </a:prstGeom>
        </p:spPr>
        <p:txBody>
          <a:bodyPr anchor="t" rtlCol="false" tIns="0" lIns="0" bIns="0" rIns="0">
            <a:spAutoFit/>
          </a:bodyPr>
          <a:lstStyle/>
          <a:p>
            <a:pPr algn="l">
              <a:lnSpc>
                <a:spcPts val="8655"/>
              </a:lnSpc>
            </a:pPr>
            <a:r>
              <a:rPr lang="en-US" sz="8165" spc="816">
                <a:solidFill>
                  <a:srgbClr val="FFFFFF"/>
                </a:solidFill>
                <a:latin typeface="League Spartan"/>
                <a:ea typeface="League Spartan"/>
                <a:cs typeface="League Spartan"/>
                <a:sym typeface="League Spartan"/>
              </a:rPr>
              <a:t>TABLE OF CONTENT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8633839"/>
            <a:ext cx="18288000" cy="5288583"/>
            <a:chOff x="0" y="0"/>
            <a:chExt cx="2833290" cy="819340"/>
          </a:xfrm>
        </p:grpSpPr>
        <p:sp>
          <p:nvSpPr>
            <p:cNvPr name="Freeform 3" id="3"/>
            <p:cNvSpPr/>
            <p:nvPr/>
          </p:nvSpPr>
          <p:spPr>
            <a:xfrm flipH="false" flipV="false" rot="0">
              <a:off x="0" y="0"/>
              <a:ext cx="2833290" cy="819340"/>
            </a:xfrm>
            <a:custGeom>
              <a:avLst/>
              <a:gdLst/>
              <a:ahLst/>
              <a:cxnLst/>
              <a:rect r="r" b="b" t="t" l="l"/>
              <a:pathLst>
                <a:path h="819340" w="2833290">
                  <a:moveTo>
                    <a:pt x="0" y="0"/>
                  </a:moveTo>
                  <a:lnTo>
                    <a:pt x="2833290" y="0"/>
                  </a:lnTo>
                  <a:lnTo>
                    <a:pt x="2833290" y="819340"/>
                  </a:lnTo>
                  <a:lnTo>
                    <a:pt x="0" y="819340"/>
                  </a:lnTo>
                  <a:close/>
                </a:path>
              </a:pathLst>
            </a:custGeom>
            <a:blipFill>
              <a:blip r:embed="rId2"/>
              <a:stretch>
                <a:fillRect l="0" t="-124703" r="0" b="-5687"/>
              </a:stretch>
            </a:blipFill>
          </p:spPr>
        </p:sp>
      </p:grpSp>
      <p:sp>
        <p:nvSpPr>
          <p:cNvPr name="Freeform 4" id="4"/>
          <p:cNvSpPr/>
          <p:nvPr/>
        </p:nvSpPr>
        <p:spPr>
          <a:xfrm flipH="false" flipV="true" rot="-5400000">
            <a:off x="15177010" y="-1253949"/>
            <a:ext cx="2720897" cy="5228794"/>
          </a:xfrm>
          <a:custGeom>
            <a:avLst/>
            <a:gdLst/>
            <a:ahLst/>
            <a:cxnLst/>
            <a:rect r="r" b="b" t="t" l="l"/>
            <a:pathLst>
              <a:path h="5228794" w="2720897">
                <a:moveTo>
                  <a:pt x="0" y="5228795"/>
                </a:moveTo>
                <a:lnTo>
                  <a:pt x="2720897" y="5228795"/>
                </a:lnTo>
                <a:lnTo>
                  <a:pt x="2720897" y="0"/>
                </a:lnTo>
                <a:lnTo>
                  <a:pt x="0" y="0"/>
                </a:lnTo>
                <a:lnTo>
                  <a:pt x="0" y="5228795"/>
                </a:lnTo>
                <a:close/>
              </a:path>
            </a:pathLst>
          </a:custGeom>
          <a:blipFill>
            <a:blip r:embed="rId3"/>
            <a:stretch>
              <a:fillRect l="0" t="0" r="0" b="0"/>
            </a:stretch>
          </a:blipFill>
        </p:spPr>
      </p:sp>
      <p:sp>
        <p:nvSpPr>
          <p:cNvPr name="TextBox 5" id="5"/>
          <p:cNvSpPr txBox="true"/>
          <p:nvPr/>
        </p:nvSpPr>
        <p:spPr>
          <a:xfrm rot="0">
            <a:off x="1515858" y="1104900"/>
            <a:ext cx="14786917" cy="829971"/>
          </a:xfrm>
          <a:prstGeom prst="rect">
            <a:avLst/>
          </a:prstGeom>
        </p:spPr>
        <p:txBody>
          <a:bodyPr anchor="t" rtlCol="false" tIns="0" lIns="0" bIns="0" rIns="0">
            <a:spAutoFit/>
          </a:bodyPr>
          <a:lstStyle/>
          <a:p>
            <a:pPr algn="ctr">
              <a:lnSpc>
                <a:spcPts val="6323"/>
              </a:lnSpc>
            </a:pPr>
            <a:r>
              <a:rPr lang="en-US" sz="5965" spc="596">
                <a:solidFill>
                  <a:srgbClr val="FFFFFF"/>
                </a:solidFill>
                <a:latin typeface="League Spartan"/>
                <a:ea typeface="League Spartan"/>
                <a:cs typeface="League Spartan"/>
                <a:sym typeface="League Spartan"/>
              </a:rPr>
              <a:t>PROBLEM STATEMENT</a:t>
            </a:r>
          </a:p>
        </p:txBody>
      </p:sp>
      <p:sp>
        <p:nvSpPr>
          <p:cNvPr name="TextBox 6" id="6"/>
          <p:cNvSpPr txBox="true"/>
          <p:nvPr/>
        </p:nvSpPr>
        <p:spPr>
          <a:xfrm rot="0">
            <a:off x="535959" y="2614059"/>
            <a:ext cx="17349163" cy="5087456"/>
          </a:xfrm>
          <a:prstGeom prst="rect">
            <a:avLst/>
          </a:prstGeom>
        </p:spPr>
        <p:txBody>
          <a:bodyPr anchor="t" rtlCol="false" tIns="0" lIns="0" bIns="0" rIns="0">
            <a:spAutoFit/>
          </a:bodyPr>
          <a:lstStyle/>
          <a:p>
            <a:pPr algn="l">
              <a:lnSpc>
                <a:spcPts val="4040"/>
              </a:lnSpc>
            </a:pPr>
            <a:r>
              <a:rPr lang="en-US" sz="3812" spc="381">
                <a:solidFill>
                  <a:srgbClr val="FFFFFF"/>
                </a:solidFill>
                <a:latin typeface="Arimo"/>
                <a:ea typeface="Arimo"/>
                <a:cs typeface="Arimo"/>
                <a:sym typeface="Arimo"/>
              </a:rPr>
              <a:t>Blinkit, as India's last-minute grocery app, needs to optimize its sales strategy to stay competitive and increase profitability. The company faces challenges in understanding key performance indicators (KPIs) such as total sales, average sales, and item visibility across various outlets and product categories. There is a need to identify the most and least profitable items, analyze sales trends over time, and understand how factors like outlet size and location affect sales performance. A comprehensive, data-driven solution is required to provide actionable insights for decision-makers.</a:t>
            </a:r>
          </a:p>
        </p:txBody>
      </p:sp>
      <p:sp>
        <p:nvSpPr>
          <p:cNvPr name="Freeform 7" id="7"/>
          <p:cNvSpPr/>
          <p:nvPr/>
        </p:nvSpPr>
        <p:spPr>
          <a:xfrm flipH="false" flipV="false" rot="-5400000">
            <a:off x="390093" y="-1471468"/>
            <a:ext cx="2720897" cy="5228794"/>
          </a:xfrm>
          <a:custGeom>
            <a:avLst/>
            <a:gdLst/>
            <a:ahLst/>
            <a:cxnLst/>
            <a:rect r="r" b="b" t="t" l="l"/>
            <a:pathLst>
              <a:path h="5228794" w="2720897">
                <a:moveTo>
                  <a:pt x="0" y="0"/>
                </a:moveTo>
                <a:lnTo>
                  <a:pt x="2720897" y="0"/>
                </a:lnTo>
                <a:lnTo>
                  <a:pt x="2720897" y="5228794"/>
                </a:lnTo>
                <a:lnTo>
                  <a:pt x="0" y="5228794"/>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54240" y="0"/>
            <a:ext cx="18562605" cy="10275570"/>
          </a:xfrm>
          <a:custGeom>
            <a:avLst/>
            <a:gdLst/>
            <a:ahLst/>
            <a:cxnLst/>
            <a:rect r="r" b="b" t="t" l="l"/>
            <a:pathLst>
              <a:path h="10275570" w="18562605">
                <a:moveTo>
                  <a:pt x="0" y="0"/>
                </a:moveTo>
                <a:lnTo>
                  <a:pt x="18562605" y="0"/>
                </a:lnTo>
                <a:lnTo>
                  <a:pt x="18562605" y="10275570"/>
                </a:lnTo>
                <a:lnTo>
                  <a:pt x="0" y="10275570"/>
                </a:lnTo>
                <a:lnTo>
                  <a:pt x="0" y="0"/>
                </a:lnTo>
                <a:close/>
              </a:path>
            </a:pathLst>
          </a:custGeom>
          <a:blipFill>
            <a:blip r:embed="rId2"/>
            <a:stretch>
              <a:fillRect l="0" t="-694" r="0" b="-694"/>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1658" y="-692676"/>
            <a:ext cx="9254139" cy="12338853"/>
          </a:xfrm>
          <a:custGeom>
            <a:avLst/>
            <a:gdLst/>
            <a:ahLst/>
            <a:cxnLst/>
            <a:rect r="r" b="b" t="t" l="l"/>
            <a:pathLst>
              <a:path h="12338853" w="9254139">
                <a:moveTo>
                  <a:pt x="0" y="0"/>
                </a:moveTo>
                <a:lnTo>
                  <a:pt x="9254140" y="0"/>
                </a:lnTo>
                <a:lnTo>
                  <a:pt x="9254140" y="12338852"/>
                </a:lnTo>
                <a:lnTo>
                  <a:pt x="0" y="12338852"/>
                </a:lnTo>
                <a:lnTo>
                  <a:pt x="0" y="0"/>
                </a:lnTo>
                <a:close/>
              </a:path>
            </a:pathLst>
          </a:custGeom>
          <a:blipFill>
            <a:blip r:embed="rId2">
              <a:alphaModFix amt="39000"/>
            </a:blip>
            <a:stretch>
              <a:fillRect l="0" t="0" r="0" b="0"/>
            </a:stretch>
          </a:blipFill>
        </p:spPr>
      </p:sp>
      <p:sp>
        <p:nvSpPr>
          <p:cNvPr name="TextBox 3" id="3"/>
          <p:cNvSpPr txBox="true"/>
          <p:nvPr/>
        </p:nvSpPr>
        <p:spPr>
          <a:xfrm rot="0">
            <a:off x="0" y="4274617"/>
            <a:ext cx="9230699" cy="1823492"/>
          </a:xfrm>
          <a:prstGeom prst="rect">
            <a:avLst/>
          </a:prstGeom>
        </p:spPr>
        <p:txBody>
          <a:bodyPr anchor="t" rtlCol="false" tIns="0" lIns="0" bIns="0" rIns="0">
            <a:spAutoFit/>
          </a:bodyPr>
          <a:lstStyle/>
          <a:p>
            <a:pPr algn="ctr">
              <a:lnSpc>
                <a:spcPts val="7065"/>
              </a:lnSpc>
            </a:pPr>
            <a:r>
              <a:rPr lang="en-US" sz="6665" spc="666">
                <a:solidFill>
                  <a:srgbClr val="FFFFFF"/>
                </a:solidFill>
                <a:latin typeface="League Spartan"/>
                <a:ea typeface="League Spartan"/>
                <a:cs typeface="League Spartan"/>
                <a:sym typeface="League Spartan"/>
              </a:rPr>
              <a:t>GLIMPSE OF DATA</a:t>
            </a:r>
          </a:p>
        </p:txBody>
      </p:sp>
      <p:sp>
        <p:nvSpPr>
          <p:cNvPr name="TextBox 4" id="4"/>
          <p:cNvSpPr txBox="true"/>
          <p:nvPr/>
        </p:nvSpPr>
        <p:spPr>
          <a:xfrm rot="0">
            <a:off x="9375015" y="1114244"/>
            <a:ext cx="8639188" cy="7953736"/>
          </a:xfrm>
          <a:prstGeom prst="rect">
            <a:avLst/>
          </a:prstGeom>
        </p:spPr>
        <p:txBody>
          <a:bodyPr anchor="t" rtlCol="false" tIns="0" lIns="0" bIns="0" rIns="0">
            <a:spAutoFit/>
          </a:bodyPr>
          <a:lstStyle/>
          <a:p>
            <a:pPr algn="l">
              <a:lnSpc>
                <a:spcPts val="5230"/>
              </a:lnSpc>
              <a:spcBef>
                <a:spcPct val="0"/>
              </a:spcBef>
            </a:pPr>
            <a:r>
              <a:rPr lang="en-US" sz="3735" u="sng">
                <a:solidFill>
                  <a:srgbClr val="FFFFFF"/>
                </a:solidFill>
                <a:latin typeface="Arimo"/>
                <a:ea typeface="Arimo"/>
                <a:cs typeface="Arimo"/>
                <a:sym typeface="Arimo"/>
              </a:rPr>
              <a:t>BlinkIT Gr</a:t>
            </a:r>
            <a:r>
              <a:rPr lang="en-US" sz="3735" u="sng">
                <a:solidFill>
                  <a:srgbClr val="FFFFFF"/>
                </a:solidFill>
                <a:latin typeface="Arimo"/>
                <a:ea typeface="Arimo"/>
                <a:cs typeface="Arimo"/>
                <a:sym typeface="Arimo"/>
              </a:rPr>
              <a:t>ocery Data</a:t>
            </a:r>
            <a:r>
              <a:rPr lang="en-US" sz="3735">
                <a:solidFill>
                  <a:srgbClr val="FFFFFF"/>
                </a:solidFill>
                <a:latin typeface="Arimo"/>
                <a:ea typeface="Arimo"/>
                <a:cs typeface="Arimo"/>
                <a:sym typeface="Arimo"/>
              </a:rPr>
              <a:t>: This table contains detailed information about each item, including:</a:t>
            </a:r>
          </a:p>
          <a:p>
            <a:pPr algn="l" marL="720197" indent="-360099" lvl="1">
              <a:lnSpc>
                <a:spcPts val="4670"/>
              </a:lnSpc>
              <a:spcBef>
                <a:spcPct val="0"/>
              </a:spcBef>
              <a:buFont typeface="Arial"/>
              <a:buChar char="•"/>
            </a:pPr>
            <a:r>
              <a:rPr lang="en-US" sz="3335">
                <a:solidFill>
                  <a:srgbClr val="FFFFFF"/>
                </a:solidFill>
                <a:latin typeface="Arimo"/>
                <a:ea typeface="Arimo"/>
                <a:cs typeface="Arimo"/>
                <a:sym typeface="Arimo"/>
              </a:rPr>
              <a:t>Item Fat Content</a:t>
            </a:r>
          </a:p>
          <a:p>
            <a:pPr algn="l" marL="720197" indent="-360099" lvl="1">
              <a:lnSpc>
                <a:spcPts val="4670"/>
              </a:lnSpc>
              <a:spcBef>
                <a:spcPct val="0"/>
              </a:spcBef>
              <a:buFont typeface="Arial"/>
              <a:buChar char="•"/>
            </a:pPr>
            <a:r>
              <a:rPr lang="en-US" sz="3335">
                <a:solidFill>
                  <a:srgbClr val="FFFFFF"/>
                </a:solidFill>
                <a:latin typeface="Arimo"/>
                <a:ea typeface="Arimo"/>
                <a:cs typeface="Arimo"/>
                <a:sym typeface="Arimo"/>
              </a:rPr>
              <a:t>Item Identifier</a:t>
            </a:r>
          </a:p>
          <a:p>
            <a:pPr algn="l" marL="720197" indent="-360099" lvl="1">
              <a:lnSpc>
                <a:spcPts val="4670"/>
              </a:lnSpc>
              <a:spcBef>
                <a:spcPct val="0"/>
              </a:spcBef>
              <a:buFont typeface="Arial"/>
              <a:buChar char="•"/>
            </a:pPr>
            <a:r>
              <a:rPr lang="en-US" sz="3335">
                <a:solidFill>
                  <a:srgbClr val="FFFFFF"/>
                </a:solidFill>
                <a:latin typeface="Arimo"/>
                <a:ea typeface="Arimo"/>
                <a:cs typeface="Arimo"/>
                <a:sym typeface="Arimo"/>
              </a:rPr>
              <a:t>Item Type</a:t>
            </a:r>
          </a:p>
          <a:p>
            <a:pPr algn="l" marL="720197" indent="-360099" lvl="1">
              <a:lnSpc>
                <a:spcPts val="4670"/>
              </a:lnSpc>
              <a:spcBef>
                <a:spcPct val="0"/>
              </a:spcBef>
              <a:buFont typeface="Arial"/>
              <a:buChar char="•"/>
            </a:pPr>
            <a:r>
              <a:rPr lang="en-US" sz="3335">
                <a:solidFill>
                  <a:srgbClr val="FFFFFF"/>
                </a:solidFill>
                <a:latin typeface="Arimo"/>
                <a:ea typeface="Arimo"/>
                <a:cs typeface="Arimo"/>
                <a:sym typeface="Arimo"/>
              </a:rPr>
              <a:t>Item Visibility</a:t>
            </a:r>
          </a:p>
          <a:p>
            <a:pPr algn="l" marL="720197" indent="-360099" lvl="1">
              <a:lnSpc>
                <a:spcPts val="4670"/>
              </a:lnSpc>
              <a:spcBef>
                <a:spcPct val="0"/>
              </a:spcBef>
              <a:buFont typeface="Arial"/>
              <a:buChar char="•"/>
            </a:pPr>
            <a:r>
              <a:rPr lang="en-US" sz="3335">
                <a:solidFill>
                  <a:srgbClr val="FFFFFF"/>
                </a:solidFill>
                <a:latin typeface="Arimo"/>
                <a:ea typeface="Arimo"/>
                <a:cs typeface="Arimo"/>
                <a:sym typeface="Arimo"/>
              </a:rPr>
              <a:t>Item Weight</a:t>
            </a:r>
          </a:p>
          <a:p>
            <a:pPr algn="l" marL="720197" indent="-360099" lvl="1">
              <a:lnSpc>
                <a:spcPts val="4670"/>
              </a:lnSpc>
              <a:spcBef>
                <a:spcPct val="0"/>
              </a:spcBef>
              <a:buFont typeface="Arial"/>
              <a:buChar char="•"/>
            </a:pPr>
            <a:r>
              <a:rPr lang="en-US" sz="3335">
                <a:solidFill>
                  <a:srgbClr val="FFFFFF"/>
                </a:solidFill>
                <a:latin typeface="Arimo"/>
                <a:ea typeface="Arimo"/>
                <a:cs typeface="Arimo"/>
                <a:sym typeface="Arimo"/>
              </a:rPr>
              <a:t>Outlet Establishment Year</a:t>
            </a:r>
          </a:p>
          <a:p>
            <a:pPr algn="l" marL="720197" indent="-360099" lvl="1">
              <a:lnSpc>
                <a:spcPts val="4670"/>
              </a:lnSpc>
              <a:spcBef>
                <a:spcPct val="0"/>
              </a:spcBef>
              <a:buFont typeface="Arial"/>
              <a:buChar char="•"/>
            </a:pPr>
            <a:r>
              <a:rPr lang="en-US" sz="3335">
                <a:solidFill>
                  <a:srgbClr val="FFFFFF"/>
                </a:solidFill>
                <a:latin typeface="Arimo"/>
                <a:ea typeface="Arimo"/>
                <a:cs typeface="Arimo"/>
                <a:sym typeface="Arimo"/>
              </a:rPr>
              <a:t>Outlet Identifier</a:t>
            </a:r>
          </a:p>
          <a:p>
            <a:pPr algn="l" marL="720197" indent="-360099" lvl="1">
              <a:lnSpc>
                <a:spcPts val="4670"/>
              </a:lnSpc>
              <a:spcBef>
                <a:spcPct val="0"/>
              </a:spcBef>
              <a:buFont typeface="Arial"/>
              <a:buChar char="•"/>
            </a:pPr>
            <a:r>
              <a:rPr lang="en-US" sz="3335">
                <a:solidFill>
                  <a:srgbClr val="FFFFFF"/>
                </a:solidFill>
                <a:latin typeface="Arimo"/>
                <a:ea typeface="Arimo"/>
                <a:cs typeface="Arimo"/>
                <a:sym typeface="Arimo"/>
              </a:rPr>
              <a:t>Outlet Location Type</a:t>
            </a:r>
          </a:p>
          <a:p>
            <a:pPr algn="l" marL="720197" indent="-360099" lvl="1">
              <a:lnSpc>
                <a:spcPts val="4670"/>
              </a:lnSpc>
              <a:spcBef>
                <a:spcPct val="0"/>
              </a:spcBef>
              <a:buFont typeface="Arial"/>
              <a:buChar char="•"/>
            </a:pPr>
            <a:r>
              <a:rPr lang="en-US" sz="3335">
                <a:solidFill>
                  <a:srgbClr val="FFFFFF"/>
                </a:solidFill>
                <a:latin typeface="Arimo"/>
                <a:ea typeface="Arimo"/>
                <a:cs typeface="Arimo"/>
                <a:sym typeface="Arimo"/>
              </a:rPr>
              <a:t>Outlet Size</a:t>
            </a:r>
          </a:p>
          <a:p>
            <a:pPr algn="l">
              <a:lnSpc>
                <a:spcPts val="523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true" rot="-5400000">
            <a:off x="15177010" y="-1253949"/>
            <a:ext cx="2720897" cy="5228794"/>
          </a:xfrm>
          <a:custGeom>
            <a:avLst/>
            <a:gdLst/>
            <a:ahLst/>
            <a:cxnLst/>
            <a:rect r="r" b="b" t="t" l="l"/>
            <a:pathLst>
              <a:path h="5228794" w="2720897">
                <a:moveTo>
                  <a:pt x="0" y="5228795"/>
                </a:moveTo>
                <a:lnTo>
                  <a:pt x="2720897" y="5228795"/>
                </a:lnTo>
                <a:lnTo>
                  <a:pt x="2720897" y="0"/>
                </a:lnTo>
                <a:lnTo>
                  <a:pt x="0" y="0"/>
                </a:lnTo>
                <a:lnTo>
                  <a:pt x="0" y="5228795"/>
                </a:lnTo>
                <a:close/>
              </a:path>
            </a:pathLst>
          </a:custGeom>
          <a:blipFill>
            <a:blip r:embed="rId2"/>
            <a:stretch>
              <a:fillRect l="0" t="0" r="0" b="0"/>
            </a:stretch>
          </a:blipFill>
        </p:spPr>
      </p:sp>
      <p:sp>
        <p:nvSpPr>
          <p:cNvPr name="TextBox 3" id="3"/>
          <p:cNvSpPr txBox="true"/>
          <p:nvPr/>
        </p:nvSpPr>
        <p:spPr>
          <a:xfrm rot="0">
            <a:off x="4739747" y="787366"/>
            <a:ext cx="8848618" cy="787327"/>
          </a:xfrm>
          <a:prstGeom prst="rect">
            <a:avLst/>
          </a:prstGeom>
        </p:spPr>
        <p:txBody>
          <a:bodyPr anchor="t" rtlCol="false" tIns="0" lIns="0" bIns="0" rIns="0">
            <a:spAutoFit/>
          </a:bodyPr>
          <a:lstStyle/>
          <a:p>
            <a:pPr algn="ctr">
              <a:lnSpc>
                <a:spcPts val="6052"/>
              </a:lnSpc>
            </a:pPr>
            <a:r>
              <a:rPr lang="en-US" sz="5710" spc="571">
                <a:solidFill>
                  <a:srgbClr val="FFFFFF"/>
                </a:solidFill>
                <a:latin typeface="League Spartan"/>
                <a:ea typeface="League Spartan"/>
                <a:cs typeface="League Spartan"/>
                <a:sym typeface="League Spartan"/>
              </a:rPr>
              <a:t>EXPECTED OUTPUT</a:t>
            </a:r>
          </a:p>
        </p:txBody>
      </p:sp>
      <p:sp>
        <p:nvSpPr>
          <p:cNvPr name="Freeform 4" id="4"/>
          <p:cNvSpPr/>
          <p:nvPr/>
        </p:nvSpPr>
        <p:spPr>
          <a:xfrm flipH="false" flipV="false" rot="-5400000">
            <a:off x="390093" y="-1471468"/>
            <a:ext cx="2720897" cy="5228794"/>
          </a:xfrm>
          <a:custGeom>
            <a:avLst/>
            <a:gdLst/>
            <a:ahLst/>
            <a:cxnLst/>
            <a:rect r="r" b="b" t="t" l="l"/>
            <a:pathLst>
              <a:path h="5228794" w="2720897">
                <a:moveTo>
                  <a:pt x="0" y="0"/>
                </a:moveTo>
                <a:lnTo>
                  <a:pt x="2720897" y="0"/>
                </a:lnTo>
                <a:lnTo>
                  <a:pt x="2720897" y="5228794"/>
                </a:lnTo>
                <a:lnTo>
                  <a:pt x="0" y="5228794"/>
                </a:lnTo>
                <a:lnTo>
                  <a:pt x="0" y="0"/>
                </a:lnTo>
                <a:close/>
              </a:path>
            </a:pathLst>
          </a:custGeom>
          <a:blipFill>
            <a:blip r:embed="rId2"/>
            <a:stretch>
              <a:fillRect l="0" t="0" r="0" b="0"/>
            </a:stretch>
          </a:blipFill>
        </p:spPr>
      </p:sp>
      <p:grpSp>
        <p:nvGrpSpPr>
          <p:cNvPr name="Group 5" id="5"/>
          <p:cNvGrpSpPr/>
          <p:nvPr/>
        </p:nvGrpSpPr>
        <p:grpSpPr>
          <a:xfrm rot="0">
            <a:off x="1199643" y="2503378"/>
            <a:ext cx="7753358" cy="1979708"/>
            <a:chOff x="0" y="0"/>
            <a:chExt cx="3259593" cy="832290"/>
          </a:xfrm>
        </p:grpSpPr>
        <p:sp>
          <p:nvSpPr>
            <p:cNvPr name="Freeform 6" id="6"/>
            <p:cNvSpPr/>
            <p:nvPr/>
          </p:nvSpPr>
          <p:spPr>
            <a:xfrm flipH="false" flipV="false" rot="0">
              <a:off x="0" y="0"/>
              <a:ext cx="3259593" cy="832290"/>
            </a:xfrm>
            <a:custGeom>
              <a:avLst/>
              <a:gdLst/>
              <a:ahLst/>
              <a:cxnLst/>
              <a:rect r="r" b="b" t="t" l="l"/>
              <a:pathLst>
                <a:path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w="38100" cap="rnd">
              <a:solidFill>
                <a:srgbClr val="6299E4"/>
              </a:solidFill>
              <a:prstDash val="solid"/>
              <a:round/>
            </a:ln>
          </p:spPr>
        </p:sp>
        <p:sp>
          <p:nvSpPr>
            <p:cNvPr name="TextBox 7" id="7"/>
            <p:cNvSpPr txBox="true"/>
            <p:nvPr/>
          </p:nvSpPr>
          <p:spPr>
            <a:xfrm>
              <a:off x="0" y="-57150"/>
              <a:ext cx="3259593" cy="889440"/>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199643" y="4875550"/>
            <a:ext cx="7753358" cy="1979708"/>
            <a:chOff x="0" y="0"/>
            <a:chExt cx="3259593" cy="832290"/>
          </a:xfrm>
        </p:grpSpPr>
        <p:sp>
          <p:nvSpPr>
            <p:cNvPr name="Freeform 9" id="9"/>
            <p:cNvSpPr/>
            <p:nvPr/>
          </p:nvSpPr>
          <p:spPr>
            <a:xfrm flipH="false" flipV="false" rot="0">
              <a:off x="0" y="0"/>
              <a:ext cx="3259593" cy="832290"/>
            </a:xfrm>
            <a:custGeom>
              <a:avLst/>
              <a:gdLst/>
              <a:ahLst/>
              <a:cxnLst/>
              <a:rect r="r" b="b" t="t" l="l"/>
              <a:pathLst>
                <a:path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w="38100" cap="rnd">
              <a:solidFill>
                <a:srgbClr val="6299E4"/>
              </a:solidFill>
              <a:prstDash val="solid"/>
              <a:round/>
            </a:ln>
          </p:spPr>
        </p:sp>
        <p:sp>
          <p:nvSpPr>
            <p:cNvPr name="TextBox 10" id="10"/>
            <p:cNvSpPr txBox="true"/>
            <p:nvPr/>
          </p:nvSpPr>
          <p:spPr>
            <a:xfrm>
              <a:off x="0" y="-57150"/>
              <a:ext cx="3259593" cy="889440"/>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9334999" y="2503378"/>
            <a:ext cx="7753358" cy="1979708"/>
            <a:chOff x="0" y="0"/>
            <a:chExt cx="3259593" cy="832290"/>
          </a:xfrm>
        </p:grpSpPr>
        <p:sp>
          <p:nvSpPr>
            <p:cNvPr name="Freeform 12" id="12"/>
            <p:cNvSpPr/>
            <p:nvPr/>
          </p:nvSpPr>
          <p:spPr>
            <a:xfrm flipH="false" flipV="false" rot="0">
              <a:off x="0" y="0"/>
              <a:ext cx="3259593" cy="832290"/>
            </a:xfrm>
            <a:custGeom>
              <a:avLst/>
              <a:gdLst/>
              <a:ahLst/>
              <a:cxnLst/>
              <a:rect r="r" b="b" t="t" l="l"/>
              <a:pathLst>
                <a:path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w="38100" cap="rnd">
              <a:solidFill>
                <a:srgbClr val="6299E4"/>
              </a:solidFill>
              <a:prstDash val="solid"/>
              <a:round/>
            </a:ln>
          </p:spPr>
        </p:sp>
        <p:sp>
          <p:nvSpPr>
            <p:cNvPr name="TextBox 13" id="13"/>
            <p:cNvSpPr txBox="true"/>
            <p:nvPr/>
          </p:nvSpPr>
          <p:spPr>
            <a:xfrm>
              <a:off x="0" y="-57150"/>
              <a:ext cx="3259593" cy="889440"/>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9334999" y="4875550"/>
            <a:ext cx="7753358" cy="1979708"/>
            <a:chOff x="0" y="0"/>
            <a:chExt cx="3259593" cy="832290"/>
          </a:xfrm>
        </p:grpSpPr>
        <p:sp>
          <p:nvSpPr>
            <p:cNvPr name="Freeform 15" id="15"/>
            <p:cNvSpPr/>
            <p:nvPr/>
          </p:nvSpPr>
          <p:spPr>
            <a:xfrm flipH="false" flipV="false" rot="0">
              <a:off x="0" y="0"/>
              <a:ext cx="3259593" cy="832290"/>
            </a:xfrm>
            <a:custGeom>
              <a:avLst/>
              <a:gdLst/>
              <a:ahLst/>
              <a:cxnLst/>
              <a:rect r="r" b="b" t="t" l="l"/>
              <a:pathLst>
                <a:path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w="38100" cap="rnd">
              <a:solidFill>
                <a:srgbClr val="6299E4"/>
              </a:solidFill>
              <a:prstDash val="solid"/>
              <a:round/>
            </a:ln>
          </p:spPr>
        </p:sp>
        <p:sp>
          <p:nvSpPr>
            <p:cNvPr name="TextBox 16" id="16"/>
            <p:cNvSpPr txBox="true"/>
            <p:nvPr/>
          </p:nvSpPr>
          <p:spPr>
            <a:xfrm>
              <a:off x="0" y="-57150"/>
              <a:ext cx="3259593" cy="889440"/>
            </a:xfrm>
            <a:prstGeom prst="rect">
              <a:avLst/>
            </a:prstGeom>
          </p:spPr>
          <p:txBody>
            <a:bodyPr anchor="ctr" rtlCol="false" tIns="50800" lIns="50800" bIns="50800" rIns="50800"/>
            <a:lstStyle/>
            <a:p>
              <a:pPr algn="ctr">
                <a:lnSpc>
                  <a:spcPts val="3079"/>
                </a:lnSpc>
              </a:pPr>
            </a:p>
          </p:txBody>
        </p:sp>
      </p:grpSp>
      <p:sp>
        <p:nvSpPr>
          <p:cNvPr name="TextBox 17" id="17"/>
          <p:cNvSpPr txBox="true"/>
          <p:nvPr/>
        </p:nvSpPr>
        <p:spPr>
          <a:xfrm rot="0">
            <a:off x="1716758" y="2738590"/>
            <a:ext cx="6719127" cy="1452134"/>
          </a:xfrm>
          <a:prstGeom prst="rect">
            <a:avLst/>
          </a:prstGeom>
        </p:spPr>
        <p:txBody>
          <a:bodyPr anchor="t" rtlCol="false" tIns="0" lIns="0" bIns="0" rIns="0">
            <a:spAutoFit/>
          </a:bodyPr>
          <a:lstStyle/>
          <a:p>
            <a:pPr algn="l">
              <a:lnSpc>
                <a:spcPts val="2911"/>
              </a:lnSpc>
              <a:spcBef>
                <a:spcPct val="0"/>
              </a:spcBef>
            </a:pPr>
            <a:r>
              <a:rPr lang="en-US" b="true" sz="2079" u="sng">
                <a:solidFill>
                  <a:srgbClr val="194A8D"/>
                </a:solidFill>
                <a:latin typeface="Arimo Bold"/>
                <a:ea typeface="Arimo Bold"/>
                <a:cs typeface="Arimo Bold"/>
                <a:sym typeface="Arimo Bold"/>
              </a:rPr>
              <a:t>K</a:t>
            </a:r>
            <a:r>
              <a:rPr lang="en-US" b="true" sz="2079" u="sng">
                <a:solidFill>
                  <a:srgbClr val="194A8D"/>
                </a:solidFill>
                <a:latin typeface="Arimo Bold"/>
                <a:ea typeface="Arimo Bold"/>
                <a:cs typeface="Arimo Bold"/>
                <a:sym typeface="Arimo Bold"/>
              </a:rPr>
              <a:t>ey Performance Indicators (KPIs): </a:t>
            </a:r>
            <a:r>
              <a:rPr lang="en-US" sz="2079">
                <a:solidFill>
                  <a:srgbClr val="194A8D"/>
                </a:solidFill>
                <a:latin typeface="Arimo"/>
                <a:ea typeface="Arimo"/>
                <a:cs typeface="Arimo"/>
                <a:sym typeface="Arimo"/>
              </a:rPr>
              <a:t>The dashboard will prominently display total sales, average sales, the number of items sold, and average rating using clear, easy-to-read cards.</a:t>
            </a:r>
          </a:p>
        </p:txBody>
      </p:sp>
      <p:sp>
        <p:nvSpPr>
          <p:cNvPr name="TextBox 18" id="18"/>
          <p:cNvSpPr txBox="true"/>
          <p:nvPr/>
        </p:nvSpPr>
        <p:spPr>
          <a:xfrm rot="0">
            <a:off x="1927813" y="5086350"/>
            <a:ext cx="6719127" cy="1452134"/>
          </a:xfrm>
          <a:prstGeom prst="rect">
            <a:avLst/>
          </a:prstGeom>
        </p:spPr>
        <p:txBody>
          <a:bodyPr anchor="t" rtlCol="false" tIns="0" lIns="0" bIns="0" rIns="0">
            <a:spAutoFit/>
          </a:bodyPr>
          <a:lstStyle/>
          <a:p>
            <a:pPr algn="l">
              <a:lnSpc>
                <a:spcPts val="2911"/>
              </a:lnSpc>
              <a:spcBef>
                <a:spcPct val="0"/>
              </a:spcBef>
            </a:pPr>
            <a:r>
              <a:rPr lang="en-US" b="true" sz="2079" u="sng">
                <a:solidFill>
                  <a:srgbClr val="194A8D"/>
                </a:solidFill>
                <a:latin typeface="Arimo Bold"/>
                <a:ea typeface="Arimo Bold"/>
                <a:cs typeface="Arimo Bold"/>
                <a:sym typeface="Arimo Bold"/>
              </a:rPr>
              <a:t>Performanc</a:t>
            </a:r>
            <a:r>
              <a:rPr lang="en-US" b="true" sz="2079" u="sng">
                <a:solidFill>
                  <a:srgbClr val="194A8D"/>
                </a:solidFill>
                <a:latin typeface="Arimo Bold"/>
                <a:ea typeface="Arimo Bold"/>
                <a:cs typeface="Arimo Bold"/>
                <a:sym typeface="Arimo Bold"/>
              </a:rPr>
              <a:t>e by Category:</a:t>
            </a:r>
            <a:r>
              <a:rPr lang="en-US" sz="2079">
                <a:solidFill>
                  <a:srgbClr val="194A8D"/>
                </a:solidFill>
                <a:latin typeface="Arimo"/>
                <a:ea typeface="Arimo"/>
                <a:cs typeface="Arimo"/>
                <a:sym typeface="Arimo"/>
              </a:rPr>
              <a:t> Bar charts will showcase total sales by Outlet Location Type, Item Type, Outlet Size, and Fat Content, allowing for easy comparison of performance across categories.</a:t>
            </a:r>
          </a:p>
        </p:txBody>
      </p:sp>
      <p:sp>
        <p:nvSpPr>
          <p:cNvPr name="TextBox 19" id="19"/>
          <p:cNvSpPr txBox="true"/>
          <p:nvPr/>
        </p:nvSpPr>
        <p:spPr>
          <a:xfrm rot="0">
            <a:off x="9989274" y="2738590"/>
            <a:ext cx="6719127" cy="1452134"/>
          </a:xfrm>
          <a:prstGeom prst="rect">
            <a:avLst/>
          </a:prstGeom>
        </p:spPr>
        <p:txBody>
          <a:bodyPr anchor="t" rtlCol="false" tIns="0" lIns="0" bIns="0" rIns="0">
            <a:spAutoFit/>
          </a:bodyPr>
          <a:lstStyle/>
          <a:p>
            <a:pPr algn="l">
              <a:lnSpc>
                <a:spcPts val="2911"/>
              </a:lnSpc>
              <a:spcBef>
                <a:spcPct val="0"/>
              </a:spcBef>
            </a:pPr>
            <a:r>
              <a:rPr lang="en-US" b="true" sz="2079" u="sng">
                <a:solidFill>
                  <a:srgbClr val="194A8D"/>
                </a:solidFill>
                <a:latin typeface="Arimo Bold"/>
                <a:ea typeface="Arimo Bold"/>
                <a:cs typeface="Arimo Bold"/>
                <a:sym typeface="Arimo Bold"/>
              </a:rPr>
              <a:t>Sal</a:t>
            </a:r>
            <a:r>
              <a:rPr lang="en-US" b="true" sz="2079" u="sng">
                <a:solidFill>
                  <a:srgbClr val="194A8D"/>
                </a:solidFill>
                <a:latin typeface="Arimo Bold"/>
                <a:ea typeface="Arimo Bold"/>
                <a:cs typeface="Arimo Bold"/>
                <a:sym typeface="Arimo Bold"/>
              </a:rPr>
              <a:t>es Trends: </a:t>
            </a:r>
            <a:r>
              <a:rPr lang="en-US" sz="2079">
                <a:solidFill>
                  <a:srgbClr val="194A8D"/>
                </a:solidFill>
                <a:latin typeface="Arimo"/>
                <a:ea typeface="Arimo"/>
                <a:cs typeface="Arimo"/>
                <a:sym typeface="Arimo"/>
              </a:rPr>
              <a:t>A line chart will illustrate sales performance over the outlet establishment years, revealing long-term trends and potential seasonal patterns.</a:t>
            </a:r>
          </a:p>
        </p:txBody>
      </p:sp>
      <p:sp>
        <p:nvSpPr>
          <p:cNvPr name="TextBox 20" id="20"/>
          <p:cNvSpPr txBox="true"/>
          <p:nvPr/>
        </p:nvSpPr>
        <p:spPr>
          <a:xfrm rot="0">
            <a:off x="9989274" y="5206432"/>
            <a:ext cx="6719127" cy="1090184"/>
          </a:xfrm>
          <a:prstGeom prst="rect">
            <a:avLst/>
          </a:prstGeom>
        </p:spPr>
        <p:txBody>
          <a:bodyPr anchor="t" rtlCol="false" tIns="0" lIns="0" bIns="0" rIns="0">
            <a:spAutoFit/>
          </a:bodyPr>
          <a:lstStyle/>
          <a:p>
            <a:pPr algn="l">
              <a:lnSpc>
                <a:spcPts val="2911"/>
              </a:lnSpc>
              <a:spcBef>
                <a:spcPct val="0"/>
              </a:spcBef>
            </a:pPr>
            <a:r>
              <a:rPr lang="en-US" sz="2079">
                <a:solidFill>
                  <a:srgbClr val="194A8D"/>
                </a:solidFill>
                <a:latin typeface="Arimo"/>
                <a:ea typeface="Arimo"/>
                <a:cs typeface="Arimo"/>
                <a:sym typeface="Arimo"/>
              </a:rPr>
              <a:t>I</a:t>
            </a:r>
            <a:r>
              <a:rPr lang="en-US" b="true" sz="2079" u="sng">
                <a:solidFill>
                  <a:srgbClr val="194A8D"/>
                </a:solidFill>
                <a:latin typeface="Arimo Bold"/>
                <a:ea typeface="Arimo Bold"/>
                <a:cs typeface="Arimo Bold"/>
                <a:sym typeface="Arimo Bold"/>
              </a:rPr>
              <a:t>nte</a:t>
            </a:r>
            <a:r>
              <a:rPr lang="en-US" b="true" sz="2079" u="sng">
                <a:solidFill>
                  <a:srgbClr val="194A8D"/>
                </a:solidFill>
                <a:latin typeface="Arimo Bold"/>
                <a:ea typeface="Arimo Bold"/>
                <a:cs typeface="Arimo Bold"/>
                <a:sym typeface="Arimo Bold"/>
              </a:rPr>
              <a:t>ractive Filters:</a:t>
            </a:r>
            <a:r>
              <a:rPr lang="en-US" sz="2079">
                <a:solidFill>
                  <a:srgbClr val="194A8D"/>
                </a:solidFill>
                <a:latin typeface="Arimo"/>
                <a:ea typeface="Arimo"/>
                <a:cs typeface="Arimo"/>
                <a:sym typeface="Arimo"/>
              </a:rPr>
              <a:t> A filter panel will enable users to slice the data by various dimensions, providing a granular view and catering to specific analysis needs.</a:t>
            </a:r>
          </a:p>
        </p:txBody>
      </p:sp>
      <p:grpSp>
        <p:nvGrpSpPr>
          <p:cNvPr name="Group 21" id="21"/>
          <p:cNvGrpSpPr/>
          <p:nvPr/>
        </p:nvGrpSpPr>
        <p:grpSpPr>
          <a:xfrm rot="0">
            <a:off x="5287377" y="7636308"/>
            <a:ext cx="7753358" cy="1979708"/>
            <a:chOff x="0" y="0"/>
            <a:chExt cx="3259593" cy="832290"/>
          </a:xfrm>
        </p:grpSpPr>
        <p:sp>
          <p:nvSpPr>
            <p:cNvPr name="Freeform 22" id="22"/>
            <p:cNvSpPr/>
            <p:nvPr/>
          </p:nvSpPr>
          <p:spPr>
            <a:xfrm flipH="false" flipV="false" rot="0">
              <a:off x="0" y="0"/>
              <a:ext cx="3259593" cy="832290"/>
            </a:xfrm>
            <a:custGeom>
              <a:avLst/>
              <a:gdLst/>
              <a:ahLst/>
              <a:cxnLst/>
              <a:rect r="r" b="b" t="t" l="l"/>
              <a:pathLst>
                <a:path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w="38100" cap="rnd">
              <a:solidFill>
                <a:srgbClr val="6299E4"/>
              </a:solidFill>
              <a:prstDash val="solid"/>
              <a:round/>
            </a:ln>
          </p:spPr>
        </p:sp>
        <p:sp>
          <p:nvSpPr>
            <p:cNvPr name="TextBox 23" id="23"/>
            <p:cNvSpPr txBox="true"/>
            <p:nvPr/>
          </p:nvSpPr>
          <p:spPr>
            <a:xfrm>
              <a:off x="0" y="-57150"/>
              <a:ext cx="3259593" cy="889440"/>
            </a:xfrm>
            <a:prstGeom prst="rect">
              <a:avLst/>
            </a:prstGeom>
          </p:spPr>
          <p:txBody>
            <a:bodyPr anchor="ctr" rtlCol="false" tIns="50800" lIns="50800" bIns="50800" rIns="50800"/>
            <a:lstStyle/>
            <a:p>
              <a:pPr algn="ctr">
                <a:lnSpc>
                  <a:spcPts val="3079"/>
                </a:lnSpc>
              </a:pPr>
            </a:p>
          </p:txBody>
        </p:sp>
      </p:grpSp>
      <p:sp>
        <p:nvSpPr>
          <p:cNvPr name="TextBox 24" id="24"/>
          <p:cNvSpPr txBox="true"/>
          <p:nvPr/>
        </p:nvSpPr>
        <p:spPr>
          <a:xfrm rot="0">
            <a:off x="5784436" y="7871520"/>
            <a:ext cx="6719127" cy="1452134"/>
          </a:xfrm>
          <a:prstGeom prst="rect">
            <a:avLst/>
          </a:prstGeom>
        </p:spPr>
        <p:txBody>
          <a:bodyPr anchor="t" rtlCol="false" tIns="0" lIns="0" bIns="0" rIns="0">
            <a:spAutoFit/>
          </a:bodyPr>
          <a:lstStyle/>
          <a:p>
            <a:pPr algn="l">
              <a:lnSpc>
                <a:spcPts val="2911"/>
              </a:lnSpc>
              <a:spcBef>
                <a:spcPct val="0"/>
              </a:spcBef>
            </a:pPr>
            <a:r>
              <a:rPr lang="en-US" b="true" sz="2079" u="sng">
                <a:solidFill>
                  <a:srgbClr val="194A8D"/>
                </a:solidFill>
                <a:latin typeface="Arimo Bold"/>
                <a:ea typeface="Arimo Bold"/>
                <a:cs typeface="Arimo Bold"/>
                <a:sym typeface="Arimo Bold"/>
              </a:rPr>
              <a:t>A</a:t>
            </a:r>
            <a:r>
              <a:rPr lang="en-US" b="true" sz="2079" u="sng">
                <a:solidFill>
                  <a:srgbClr val="194A8D"/>
                </a:solidFill>
                <a:latin typeface="Arimo Bold"/>
                <a:ea typeface="Arimo Bold"/>
                <a:cs typeface="Arimo Bold"/>
                <a:sym typeface="Arimo Bold"/>
              </a:rPr>
              <a:t>ctionable Insights: </a:t>
            </a:r>
            <a:r>
              <a:rPr lang="en-US" sz="2079">
                <a:solidFill>
                  <a:srgbClr val="194A8D"/>
                </a:solidFill>
                <a:latin typeface="Arimo"/>
                <a:ea typeface="Arimo"/>
                <a:cs typeface="Arimo"/>
                <a:sym typeface="Arimo"/>
              </a:rPr>
              <a:t>The final dashboard will serve as a single source of truth for sales data, empowering business stakeholders to identify trends, optimize operations, and drive revenue growth.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24766" y="1028700"/>
            <a:ext cx="16638467" cy="9024506"/>
          </a:xfrm>
          <a:custGeom>
            <a:avLst/>
            <a:gdLst/>
            <a:ahLst/>
            <a:cxnLst/>
            <a:rect r="r" b="b" t="t" l="l"/>
            <a:pathLst>
              <a:path h="9024506" w="16638467">
                <a:moveTo>
                  <a:pt x="0" y="0"/>
                </a:moveTo>
                <a:lnTo>
                  <a:pt x="16638468" y="0"/>
                </a:lnTo>
                <a:lnTo>
                  <a:pt x="16638468" y="9024506"/>
                </a:lnTo>
                <a:lnTo>
                  <a:pt x="0" y="9024506"/>
                </a:lnTo>
                <a:lnTo>
                  <a:pt x="0" y="0"/>
                </a:lnTo>
                <a:close/>
              </a:path>
            </a:pathLst>
          </a:custGeom>
          <a:blipFill>
            <a:blip r:embed="rId2"/>
            <a:stretch>
              <a:fillRect l="-344" t="-600" r="0" b="-1845"/>
            </a:stretch>
          </a:blipFill>
        </p:spPr>
      </p:sp>
      <p:sp>
        <p:nvSpPr>
          <p:cNvPr name="TextBox 3" id="3"/>
          <p:cNvSpPr txBox="true"/>
          <p:nvPr/>
        </p:nvSpPr>
        <p:spPr>
          <a:xfrm rot="0">
            <a:off x="6626046" y="96518"/>
            <a:ext cx="5035909" cy="932182"/>
          </a:xfrm>
          <a:prstGeom prst="rect">
            <a:avLst/>
          </a:prstGeom>
        </p:spPr>
        <p:txBody>
          <a:bodyPr anchor="t" rtlCol="false" tIns="0" lIns="0" bIns="0" rIns="0">
            <a:spAutoFit/>
          </a:bodyPr>
          <a:lstStyle/>
          <a:p>
            <a:pPr algn="l">
              <a:lnSpc>
                <a:spcPts val="7419"/>
              </a:lnSpc>
              <a:spcBef>
                <a:spcPct val="0"/>
              </a:spcBef>
            </a:pPr>
            <a:r>
              <a:rPr lang="en-US" sz="5299">
                <a:solidFill>
                  <a:srgbClr val="F8F8F8"/>
                </a:solidFill>
                <a:latin typeface="Arimo"/>
                <a:ea typeface="Arimo"/>
                <a:cs typeface="Arimo"/>
                <a:sym typeface="Arimo"/>
              </a:rPr>
              <a:t>DASHBOARD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4628749" y="3858064"/>
            <a:ext cx="9030502" cy="3396836"/>
          </a:xfrm>
          <a:prstGeom prst="rect">
            <a:avLst/>
          </a:prstGeom>
        </p:spPr>
        <p:txBody>
          <a:bodyPr anchor="t" rtlCol="false" tIns="0" lIns="0" bIns="0" rIns="0">
            <a:spAutoFit/>
          </a:bodyPr>
          <a:lstStyle/>
          <a:p>
            <a:pPr algn="ctr">
              <a:lnSpc>
                <a:spcPts val="13184"/>
              </a:lnSpc>
            </a:pPr>
            <a:r>
              <a:rPr lang="en-US" sz="12438" spc="1243">
                <a:solidFill>
                  <a:srgbClr val="FFFFFF"/>
                </a:solidFill>
                <a:latin typeface="League Spartan"/>
                <a:ea typeface="League Spartan"/>
                <a:cs typeface="League Spartan"/>
                <a:sym typeface="League Spartan"/>
              </a:rPr>
              <a:t>THANK YOU</a:t>
            </a:r>
          </a:p>
        </p:txBody>
      </p:sp>
      <p:sp>
        <p:nvSpPr>
          <p:cNvPr name="Freeform 6" id="6"/>
          <p:cNvSpPr/>
          <p:nvPr/>
        </p:nvSpPr>
        <p:spPr>
          <a:xfrm flipH="false" flipV="false" rot="0">
            <a:off x="0"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270706"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DAGyr8gvwlw</dc:identifier>
  <dcterms:modified xsi:type="dcterms:W3CDTF">2011-08-01T06:04:30Z</dcterms:modified>
  <cp:revision>1</cp:revision>
  <dc:title>Blue and White Simple Business Plan Presentation</dc:title>
</cp:coreProperties>
</file>